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6" r:id="rId11"/>
    <p:sldId id="274" r:id="rId12"/>
    <p:sldId id="279" r:id="rId13"/>
    <p:sldId id="278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200" d="100"/>
          <a:sy n="200" d="100"/>
        </p:scale>
        <p:origin x="624" y="1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e75687c0b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e75687c0b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6285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D0034A-27F3-FF88-767F-2A2684FA6E8B}"/>
              </a:ext>
            </a:extLst>
          </p:cNvPr>
          <p:cNvSpPr txBox="1"/>
          <p:nvPr userDrawn="1"/>
        </p:nvSpPr>
        <p:spPr>
          <a:xfrm>
            <a:off x="4114800" y="211567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/>
              <a:t>‹#›</a:t>
            </a:fld>
            <a:r>
              <a:rPr lang="en-US" dirty="0"/>
              <a:t>/13</a:t>
            </a:r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/>
              <a:t>‹#›</a:t>
            </a:fld>
            <a:r>
              <a:rPr lang="en-US" dirty="0"/>
              <a:t>/13</a:t>
            </a:r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1D2336"/>
                </a:solidFill>
              </a:rPr>
              <a:t>Алгоритмизация перезарядки самокатов</a:t>
            </a:r>
            <a:endParaRPr b="1">
              <a:solidFill>
                <a:srgbClr val="1D2336"/>
              </a:solidFill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dirty="0">
                <a:solidFill>
                  <a:srgbClr val="1D2336"/>
                </a:solidFill>
              </a:rPr>
              <a:t>Андрей Можаев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dirty="0">
                <a:solidFill>
                  <a:srgbClr val="1D2336"/>
                </a:solidFill>
              </a:rPr>
              <a:t>Руководитель: Артем Плоткин</a:t>
            </a:r>
            <a:endParaRPr sz="2200" dirty="0">
              <a:solidFill>
                <a:srgbClr val="1D2336"/>
              </a:solidFill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4171350" y="4686300"/>
            <a:ext cx="8013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56843"/>
              <a:buNone/>
            </a:pPr>
            <a:r>
              <a:rPr lang="ru" sz="1790">
                <a:solidFill>
                  <a:srgbClr val="1D2336"/>
                </a:solidFill>
              </a:rPr>
              <a:t>2024</a:t>
            </a:r>
            <a:endParaRPr sz="1790">
              <a:solidFill>
                <a:srgbClr val="1D2336"/>
              </a:solidFill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B50E9B9-CEF2-5D43-6E1B-84709C4E94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</a:t>
            </a:fld>
            <a:endParaRPr lang="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87A18B-5CCE-F0C3-D17D-6C2012B7F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/>
              <a:t>10 </a:t>
            </a:r>
            <a:r>
              <a:rPr lang="ru-RU" sz="2600"/>
              <a:t>курьеров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023EACB-382D-535A-F4C7-81DF719BF81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ru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10</a:t>
            </a:fld>
            <a:endParaRPr lang="ru" sz="90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71FD2F4-BD35-2EA0-3ED8-E5B69E192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11700" y="1298781"/>
            <a:ext cx="4165049" cy="3123787"/>
          </a:xfrm>
          <a:prstGeom prst="rect">
            <a:avLst/>
          </a:prstGeom>
          <a:ln>
            <a:noFill/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2E769AF-0CD1-A5C4-188E-4670DCB17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667250" y="1298781"/>
            <a:ext cx="4165049" cy="3123787"/>
          </a:xfrm>
          <a:prstGeom prst="rect">
            <a:avLst/>
          </a:prstGeom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284D84-2C67-94E9-1CC4-72AAC1946160}"/>
              </a:ext>
            </a:extLst>
          </p:cNvPr>
          <p:cNvSpPr txBox="1"/>
          <p:nvPr/>
        </p:nvSpPr>
        <p:spPr>
          <a:xfrm>
            <a:off x="1098824" y="4509328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CHEAPEST_PATH + TABU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6F59EC-6DB6-33DB-6AE7-4040D74800C5}"/>
              </a:ext>
            </a:extLst>
          </p:cNvPr>
          <p:cNvSpPr txBox="1"/>
          <p:nvPr/>
        </p:nvSpPr>
        <p:spPr>
          <a:xfrm>
            <a:off x="5454374" y="4509327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CHRISTOFIDES + TABU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4106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EBA2BB-B0AE-CBDE-2A4D-0CE272B7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Локальная оптимизация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E46505F-89B2-9A03-C7BF-A637965B9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Разбиение точек между курьерами можем считать достаточно хорошим</a:t>
            </a:r>
          </a:p>
          <a:p>
            <a:r>
              <a:rPr lang="ru-RU" dirty="0"/>
              <a:t>Теперь будем оптимизировать пути для каждого курьера по отдельности</a:t>
            </a:r>
          </a:p>
          <a:p>
            <a:r>
              <a:rPr lang="ru-RU" dirty="0"/>
              <a:t>Получаем задачу коммивояжера для 50 точек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BD8D80D-D25F-B6FD-34AB-9A1D35E403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11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023086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87A18B-5CCE-F0C3-D17D-6C2012B7F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76249"/>
            <a:ext cx="8520600" cy="541475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2500" dirty="0"/>
              <a:t>Локальная оптимизация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023EACB-382D-535A-F4C7-81DF719BF81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ru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12</a:t>
            </a:fld>
            <a:endParaRPr lang="ru" sz="90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71FD2F4-BD35-2EA0-3ED8-E5B69E192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11700" y="1298781"/>
            <a:ext cx="4165049" cy="3123786"/>
          </a:xfrm>
          <a:prstGeom prst="rect">
            <a:avLst/>
          </a:prstGeom>
          <a:ln>
            <a:noFill/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2E769AF-0CD1-A5C4-188E-4670DCB17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667250" y="1298781"/>
            <a:ext cx="4165049" cy="3123786"/>
          </a:xfrm>
          <a:prstGeom prst="rect">
            <a:avLst/>
          </a:prstGeom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284D84-2C67-94E9-1CC4-72AAC1946160}"/>
              </a:ext>
            </a:extLst>
          </p:cNvPr>
          <p:cNvSpPr txBox="1"/>
          <p:nvPr/>
        </p:nvSpPr>
        <p:spPr>
          <a:xfrm>
            <a:off x="1098824" y="4509328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BEFORE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6F59EC-6DB6-33DB-6AE7-4040D74800C5}"/>
              </a:ext>
            </a:extLst>
          </p:cNvPr>
          <p:cNvSpPr txBox="1"/>
          <p:nvPr/>
        </p:nvSpPr>
        <p:spPr>
          <a:xfrm>
            <a:off x="5454374" y="4509327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711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3DFCC6-18FB-5EEB-A152-3F63C0141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Результаты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0F5C903-4385-AFD8-507F-99E34B163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Генератор путей реализован</a:t>
            </a:r>
          </a:p>
          <a:p>
            <a:r>
              <a:rPr lang="ru-RU" dirty="0"/>
              <a:t>Оптимальные параметры: </a:t>
            </a:r>
          </a:p>
          <a:p>
            <a:pPr lvl="1"/>
            <a:r>
              <a:rPr lang="en-US" dirty="0"/>
              <a:t>Time limit – </a:t>
            </a:r>
            <a:r>
              <a:rPr lang="ru-RU" dirty="0"/>
              <a:t>чем больше, тем лучше, однако за 10 секунд успевает найти достаточно хорошее решение</a:t>
            </a:r>
          </a:p>
          <a:p>
            <a:pPr lvl="1"/>
            <a:r>
              <a:rPr lang="en-US" dirty="0"/>
              <a:t>Initial generation – </a:t>
            </a:r>
            <a:r>
              <a:rPr lang="ru-RU" dirty="0"/>
              <a:t>жадная генерация почти всегда наилучшая, но иногда </a:t>
            </a:r>
            <a:r>
              <a:rPr lang="en-US" dirty="0" err="1"/>
              <a:t>christofides</a:t>
            </a:r>
            <a:r>
              <a:rPr lang="en-US" dirty="0"/>
              <a:t> </a:t>
            </a:r>
            <a:r>
              <a:rPr lang="ru-RU" dirty="0"/>
              <a:t>может обогнать при достаточном времени подсчета</a:t>
            </a:r>
          </a:p>
          <a:p>
            <a:pPr lvl="1"/>
            <a:r>
              <a:rPr lang="en-US" dirty="0"/>
              <a:t>Metaheuristics - </a:t>
            </a:r>
            <a:r>
              <a:rPr lang="ru-RU" dirty="0"/>
              <a:t>управляемый локальный поиск при достаточном количестве времени работает лучше всего, жадный и алгоритм симуляции отжига быстрее сходятся</a:t>
            </a:r>
          </a:p>
          <a:p>
            <a:r>
              <a:rPr lang="ru-RU" dirty="0"/>
              <a:t>Сравнение с аналогами ???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2AF85AC-458C-9B91-0B3C-B98B04DB20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r>
              <a:rPr lang="en-US"/>
              <a:t>/13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1806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 dirty="0"/>
              <a:t>Введение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B624F37-611A-1481-8C55-297BC997C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1700" y="2269124"/>
            <a:ext cx="3919603" cy="2874376"/>
          </a:xfrm>
          <a:prstGeom prst="rect">
            <a:avLst/>
          </a:prstGeom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5B0335-6B84-BA46-1029-927B108A7E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2697" y="2269124"/>
            <a:ext cx="3919603" cy="2874377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21DB22-C934-89D0-4D00-B0E87AA25DE3}"/>
              </a:ext>
            </a:extLst>
          </p:cNvPr>
          <p:cNvSpPr txBox="1"/>
          <p:nvPr/>
        </p:nvSpPr>
        <p:spPr>
          <a:xfrm>
            <a:off x="387687" y="1017725"/>
            <a:ext cx="85206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Во время работы сервиса по аренде самокатов возникает большое количество разряженных самокатов в разных частях города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По информации о расположении самокатов и данным исполнителей (длительность смены, максимальное количество перевозимых аккумуляторов) нужно построить им маршруты, чтобы перезарядить как можно больше самокатов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84EFDDDD-98F6-8D5D-DCD0-107D7FB3EC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</a:t>
            </a:fld>
            <a:endParaRPr lang="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3099183-AD0B-D42D-6792-F2D415BD3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ru-RU" dirty="0"/>
              <a:t>Имеющиеся решения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857E4C8-FD57-563D-0D03-B352F4371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State of the art </a:t>
            </a:r>
            <a:r>
              <a:rPr lang="ru-RU" dirty="0">
                <a:solidFill>
                  <a:schemeClr val="tx1"/>
                </a:solidFill>
              </a:rPr>
              <a:t>решения – </a:t>
            </a:r>
            <a:r>
              <a:rPr lang="en-US" dirty="0">
                <a:solidFill>
                  <a:schemeClr val="tx1"/>
                </a:solidFill>
              </a:rPr>
              <a:t>VRP solvers</a:t>
            </a:r>
            <a:endParaRPr lang="ru-RU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Цель – использовать один из них и подобрать подходящие параметры генерации с учетом особенностей задачи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1651B7-B7E8-0FDB-04C9-5B9D9C9BBB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3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413047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CA5837-34B6-4B64-0527-F9B85ADA8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Постановка задачи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8F0128E-4A1B-9385-938C-29E56FA2E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Реализовать генератор путей с заданными ограничениями на основе </a:t>
            </a:r>
            <a:r>
              <a:rPr lang="en-US" dirty="0"/>
              <a:t>Google OR-Tools</a:t>
            </a:r>
            <a:endParaRPr lang="ru-RU" dirty="0"/>
          </a:p>
          <a:p>
            <a:r>
              <a:rPr lang="ru-RU" dirty="0"/>
              <a:t>Подобрать оптимальные параметры</a:t>
            </a:r>
          </a:p>
          <a:p>
            <a:r>
              <a:rPr lang="ru-RU" dirty="0"/>
              <a:t>Сравнить с существующими аналогами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8560EE0-FAB9-2DB0-D19F-E5E2A54E8F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r>
              <a:rPr lang="en-US"/>
              <a:t>/13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2248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97A6F5-8861-7AE3-39FF-DC828CE32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Ограничения и параметры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FCA22D-5809-BCF1-FC73-6F5E892F8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690988"/>
          </a:xfrm>
        </p:spPr>
        <p:txBody>
          <a:bodyPr>
            <a:normAutofit/>
          </a:bodyPr>
          <a:lstStyle/>
          <a:p>
            <a:r>
              <a:rPr lang="ru-RU" dirty="0"/>
              <a:t>Количество курьеров – 1, 4, 10. Максимальная загруженность – 50</a:t>
            </a:r>
          </a:p>
          <a:p>
            <a:r>
              <a:rPr lang="ru-RU" dirty="0"/>
              <a:t>Ограничение времени на решение – 1, 3, 10, 30, 100, 300</a:t>
            </a:r>
            <a:r>
              <a:rPr lang="en-US" dirty="0"/>
              <a:t>, 1000</a:t>
            </a:r>
            <a:r>
              <a:rPr lang="ru-RU" dirty="0"/>
              <a:t> секунд</a:t>
            </a:r>
          </a:p>
          <a:p>
            <a:r>
              <a:rPr lang="ru-RU" dirty="0"/>
              <a:t>Начальная генерация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PATH_CHEAPEST_ARC</a:t>
            </a:r>
          </a:p>
          <a:p>
            <a:pPr lvl="1"/>
            <a:r>
              <a:rPr lang="en-US" dirty="0"/>
              <a:t>SAVINGS</a:t>
            </a:r>
          </a:p>
          <a:p>
            <a:pPr lvl="1"/>
            <a:r>
              <a:rPr lang="en-US" dirty="0"/>
              <a:t>CHRISTOFIDES</a:t>
            </a:r>
          </a:p>
          <a:p>
            <a:pPr lvl="1"/>
            <a:r>
              <a:rPr lang="en-US" dirty="0"/>
              <a:t>PARALLEL_CHEAPEST_INSERTION</a:t>
            </a:r>
            <a:endParaRPr lang="ru-RU" dirty="0"/>
          </a:p>
          <a:p>
            <a:r>
              <a:rPr lang="ru-RU" dirty="0"/>
              <a:t>Стратегии поиска (</a:t>
            </a:r>
            <a:r>
              <a:rPr lang="ru-RU" dirty="0" err="1"/>
              <a:t>метаэвристики</a:t>
            </a:r>
            <a:r>
              <a:rPr lang="ru-RU" dirty="0"/>
              <a:t>)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GUIDED_LOCAL_SEARCH</a:t>
            </a:r>
          </a:p>
          <a:p>
            <a:pPr lvl="1"/>
            <a:r>
              <a:rPr lang="en-US" dirty="0"/>
              <a:t>GREEDY_DESCENT</a:t>
            </a:r>
          </a:p>
          <a:p>
            <a:pPr lvl="1"/>
            <a:r>
              <a:rPr lang="en-US" dirty="0"/>
              <a:t>SIMULATED_ANNEALING</a:t>
            </a:r>
          </a:p>
          <a:p>
            <a:pPr lvl="1"/>
            <a:r>
              <a:rPr lang="en-US" dirty="0"/>
              <a:t>TABU_SEARCH</a:t>
            </a:r>
          </a:p>
          <a:p>
            <a:pPr lvl="1"/>
            <a:r>
              <a:rPr lang="en-US" dirty="0"/>
              <a:t>GENERIC_TABU_SEARCH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23B851A-D68B-2190-FCBA-DB92C0C3AC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r>
              <a:rPr lang="en-US"/>
              <a:t>/13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9842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16C7DA2-EE98-416A-B2ED-F90323616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2600"/>
              <a:t>1 курьер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6BB5A54-9DC9-5A58-5922-16A4BB9A3CA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ru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6</a:t>
            </a:fld>
            <a:r>
              <a:rPr lang="en-US" sz="900"/>
              <a:t>/13</a:t>
            </a:r>
            <a:endParaRPr lang="ru-RU" sz="90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7A135A9-8B69-B39D-40A0-E6118F1E4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311700" y="1194655"/>
            <a:ext cx="4165050" cy="3332040"/>
          </a:xfrm>
          <a:prstGeom prst="rect">
            <a:avLst/>
          </a:prstGeom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908436-1978-6066-C449-9C303D5F05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4667250" y="1298781"/>
            <a:ext cx="4165050" cy="312378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7085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39B8D4-C64E-9EE1-79D7-D4794D82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2600"/>
              <a:t>4 курьера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55C75BC-FB4B-C94A-2983-102124A31DE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ru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7</a:t>
            </a:fld>
            <a:endParaRPr lang="ru" sz="90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D5F3A7F-2FC5-9A1C-4ACB-CC6FF8BBF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916" y="1229193"/>
            <a:ext cx="4344682" cy="3258511"/>
          </a:xfrm>
          <a:prstGeom prst="rect">
            <a:avLst/>
          </a:prstGeom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910F834-BF53-C3CA-B948-6B808B2A97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4466" y="1229193"/>
            <a:ext cx="4344682" cy="325851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4044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D55819-5AB0-1EE6-26D3-91B96347D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2600"/>
              <a:t>4 курьера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90B0E6A-87B6-CD7C-FFFB-982437C4270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ru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8</a:t>
            </a:fld>
            <a:endParaRPr lang="ru" sz="90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65F5DBA-69B0-3F03-ECEC-9B742BB8A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700" y="1298781"/>
            <a:ext cx="4165050" cy="3123787"/>
          </a:xfrm>
          <a:prstGeom prst="rect">
            <a:avLst/>
          </a:prstGeom>
          <a:ln>
            <a:noFill/>
          </a:ln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7C30E2C-EEB9-34ED-6067-192E7F33A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67250" y="1298781"/>
            <a:ext cx="4165050" cy="3123787"/>
          </a:xfrm>
          <a:prstGeom prst="rect">
            <a:avLst/>
          </a:prstGeom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C7E9916-5A62-3CBD-1745-99B4B173E512}"/>
              </a:ext>
            </a:extLst>
          </p:cNvPr>
          <p:cNvSpPr txBox="1"/>
          <p:nvPr/>
        </p:nvSpPr>
        <p:spPr>
          <a:xfrm>
            <a:off x="1282610" y="4509327"/>
            <a:ext cx="2493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GUIDED_LOCAL_SEARCH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8273F0-B6FA-0A11-406B-01E538C61CE0}"/>
              </a:ext>
            </a:extLst>
          </p:cNvPr>
          <p:cNvSpPr txBox="1"/>
          <p:nvPr/>
        </p:nvSpPr>
        <p:spPr>
          <a:xfrm>
            <a:off x="6155164" y="4509327"/>
            <a:ext cx="1509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TABU_SEARCH</a:t>
            </a:r>
          </a:p>
        </p:txBody>
      </p:sp>
    </p:spTree>
    <p:extLst>
      <p:ext uri="{BB962C8B-B14F-4D97-AF65-F5344CB8AC3E}">
        <p14:creationId xmlns:p14="http://schemas.microsoft.com/office/powerpoint/2010/main" val="1813181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87A18B-5CCE-F0C3-D17D-6C2012B7F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/>
              <a:t>10 </a:t>
            </a:r>
            <a:r>
              <a:rPr lang="ru-RU" sz="2600"/>
              <a:t>курьеров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023EACB-382D-535A-F4C7-81DF719BF81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ru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9</a:t>
            </a:fld>
            <a:endParaRPr lang="ru" sz="90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71FD2F4-BD35-2EA0-3ED8-E5B69E192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1700" y="1298781"/>
            <a:ext cx="4165050" cy="3123787"/>
          </a:xfrm>
          <a:prstGeom prst="rect">
            <a:avLst/>
          </a:prstGeom>
          <a:ln>
            <a:noFill/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2E769AF-0CD1-A5C4-188E-4670DCB176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67250" y="1298781"/>
            <a:ext cx="4165050" cy="3123787"/>
          </a:xfrm>
          <a:prstGeom prst="rect">
            <a:avLst/>
          </a:prstGeom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E2D4DE-798B-B2EA-20F3-218A5D5C75E3}"/>
              </a:ext>
            </a:extLst>
          </p:cNvPr>
          <p:cNvSpPr txBox="1"/>
          <p:nvPr/>
        </p:nvSpPr>
        <p:spPr>
          <a:xfrm>
            <a:off x="1304146" y="4509327"/>
            <a:ext cx="2180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CHEAPEST_ARC + GLS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1E922F-EA37-73BB-EF4F-E12DA099DD26}"/>
              </a:ext>
            </a:extLst>
          </p:cNvPr>
          <p:cNvSpPr txBox="1"/>
          <p:nvPr/>
        </p:nvSpPr>
        <p:spPr>
          <a:xfrm>
            <a:off x="5597265" y="4509328"/>
            <a:ext cx="2305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CHRISTOFIDES + GLS</a:t>
            </a:r>
          </a:p>
        </p:txBody>
      </p:sp>
    </p:spTree>
    <p:extLst>
      <p:ext uri="{BB962C8B-B14F-4D97-AF65-F5344CB8AC3E}">
        <p14:creationId xmlns:p14="http://schemas.microsoft.com/office/powerpoint/2010/main" val="374007215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</TotalTime>
  <Words>321</Words>
  <Application>Microsoft Office PowerPoint</Application>
  <PresentationFormat>Экран (16:9)</PresentationFormat>
  <Paragraphs>66</Paragraphs>
  <Slides>13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5" baseType="lpstr">
      <vt:lpstr>Arial</vt:lpstr>
      <vt:lpstr>Simple Light</vt:lpstr>
      <vt:lpstr>Алгоритмизация перезарядки самокатов</vt:lpstr>
      <vt:lpstr>Введение</vt:lpstr>
      <vt:lpstr>Имеющиеся решения</vt:lpstr>
      <vt:lpstr>Постановка задачи</vt:lpstr>
      <vt:lpstr>Ограничения и параметры</vt:lpstr>
      <vt:lpstr>1 курьер</vt:lpstr>
      <vt:lpstr>4 курьера</vt:lpstr>
      <vt:lpstr>4 курьера</vt:lpstr>
      <vt:lpstr>10 курьеров</vt:lpstr>
      <vt:lpstr>10 курьеров</vt:lpstr>
      <vt:lpstr>Локальная оптимизация</vt:lpstr>
      <vt:lpstr>Локальная оптимизация</vt:lpstr>
      <vt:lpstr>Результаты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Андрей Можаев</cp:lastModifiedBy>
  <cp:revision>9</cp:revision>
  <dcterms:modified xsi:type="dcterms:W3CDTF">2024-06-23T09:45:55Z</dcterms:modified>
</cp:coreProperties>
</file>